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3" r:id="rId3"/>
    <p:sldId id="277" r:id="rId4"/>
    <p:sldId id="257" r:id="rId5"/>
    <p:sldId id="271" r:id="rId6"/>
    <p:sldId id="267" r:id="rId7"/>
    <p:sldId id="272" r:id="rId8"/>
    <p:sldId id="265" r:id="rId9"/>
    <p:sldId id="274" r:id="rId10"/>
    <p:sldId id="269" r:id="rId11"/>
    <p:sldId id="258" r:id="rId12"/>
    <p:sldId id="262" r:id="rId13"/>
    <p:sldId id="263" r:id="rId14"/>
    <p:sldId id="264" r:id="rId15"/>
    <p:sldId id="266" r:id="rId16"/>
    <p:sldId id="275" r:id="rId17"/>
    <p:sldId id="281" r:id="rId18"/>
    <p:sldId id="279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5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6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1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8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9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2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9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3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A9C1-6D3E-4568-B3D1-5D0E3A3FB1A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C34B0-1C4A-495B-9529-BF5872F50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1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tochastic_variable" TargetMode="External"/><Relationship Id="rId5" Type="http://schemas.openxmlformats.org/officeDocument/2006/relationships/hyperlink" Target="https://en.wikipedia.org/wiki/Stochastic" TargetMode="External"/><Relationship Id="rId4" Type="http://schemas.openxmlformats.org/officeDocument/2006/relationships/hyperlink" Target="https://en.wikipedia.org/wiki/Linear_predic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 </a:t>
            </a:r>
            <a:r>
              <a:rPr lang="en-US" altLang="en-US" dirty="0"/>
              <a:t>TIME SERIES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endParaRPr lang="tr-TR" dirty="0" smtClean="0"/>
          </a:p>
          <a:p>
            <a:r>
              <a:rPr lang="en-US" dirty="0"/>
              <a:t>A time series is a sequence of measurements done over time, usually obtained at equally spaced intervals, be it daily, monthly, quarterly or yearly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i="1" dirty="0"/>
              <a:t>Time series</a:t>
            </a:r>
            <a:r>
              <a:rPr lang="en-US" dirty="0"/>
              <a:t> data: A set of observations on the values that a variable takes at different times.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Daily air temperature or monthly precipitation in </a:t>
            </a:r>
            <a:r>
              <a:rPr lang="en-US" dirty="0" smtClean="0"/>
              <a:t>Pune</a:t>
            </a:r>
            <a:endParaRPr lang="en-US" dirty="0"/>
          </a:p>
          <a:p>
            <a:pPr lvl="1"/>
            <a:r>
              <a:rPr lang="en-US" dirty="0" smtClean="0"/>
              <a:t>Daily </a:t>
            </a:r>
            <a:r>
              <a:rPr lang="en-US" dirty="0"/>
              <a:t>closing stock prices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23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 ,MA Modelling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743" y="1690689"/>
            <a:ext cx="5517017" cy="1479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" y="3952875"/>
            <a:ext cx="6173016" cy="19251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5877998"/>
            <a:ext cx="7905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output variable depends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4" tooltip="Linear prediction"/>
              </a:rPr>
              <a:t>linearly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 on the current and various past values of a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5" tooltip="Stochastic"/>
              </a:rPr>
              <a:t>stochastic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sz="1400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term</a:t>
            </a:r>
            <a:r>
              <a:rPr lang="en-US" sz="1400" dirty="0" smtClean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944743" y="3170328"/>
            <a:ext cx="7258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the output variable depends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4" tooltip="Linear prediction"/>
              </a:rPr>
              <a:t>linearly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 on its own previous values and on a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6" tooltip="Stochastic variable"/>
              </a:rPr>
              <a:t>stochastic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 term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473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264" y="1808208"/>
            <a:ext cx="5521233" cy="4775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497" y="1808208"/>
            <a:ext cx="4159797" cy="1813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497" y="3830577"/>
            <a:ext cx="5286103" cy="1355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75" y="5109178"/>
            <a:ext cx="5134460" cy="138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right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159" y="1825625"/>
            <a:ext cx="91316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9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using ACF PCF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03" y="1912710"/>
            <a:ext cx="584918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71" y="1646555"/>
            <a:ext cx="5470601" cy="179631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837" y="5283463"/>
            <a:ext cx="5507397" cy="980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837" y="3525299"/>
            <a:ext cx="5335485" cy="1024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837" y="4549867"/>
            <a:ext cx="5416235" cy="7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0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ACF and PACF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949"/>
            <a:ext cx="10515600" cy="1872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5" y="3986710"/>
            <a:ext cx="4885509" cy="2425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246" y="4074253"/>
            <a:ext cx="4838760" cy="24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2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Arima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30" y="2053590"/>
            <a:ext cx="5916056" cy="30390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904" y="2053590"/>
            <a:ext cx="5331194" cy="27970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269" y="5718407"/>
            <a:ext cx="7602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Auto </a:t>
            </a:r>
            <a:r>
              <a:rPr lang="en-US" dirty="0" err="1" smtClean="0"/>
              <a:t>Arima</a:t>
            </a:r>
            <a:r>
              <a:rPr lang="en-US" dirty="0" smtClean="0"/>
              <a:t> </a:t>
            </a:r>
            <a:r>
              <a:rPr lang="en-US" dirty="0"/>
              <a:t>finds the values of P d Q automatically within a range of values</a:t>
            </a:r>
          </a:p>
        </p:txBody>
      </p:sp>
    </p:spTree>
    <p:extLst>
      <p:ext uri="{BB962C8B-B14F-4D97-AF65-F5344CB8AC3E}">
        <p14:creationId xmlns:p14="http://schemas.microsoft.com/office/powerpoint/2010/main" val="298815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ARIMA for seasonal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245" y="1825625"/>
            <a:ext cx="8004789" cy="333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57668"/>
            <a:ext cx="6111240" cy="13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0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require lots of data</a:t>
            </a:r>
          </a:p>
          <a:p>
            <a:r>
              <a:rPr lang="en-US" dirty="0" smtClean="0"/>
              <a:t>Some missing values can really effect the model</a:t>
            </a:r>
            <a:endParaRPr lang="en-US" dirty="0"/>
          </a:p>
          <a:p>
            <a:r>
              <a:rPr lang="en-US" dirty="0" smtClean="0"/>
              <a:t>They assumes a Linear Relationship</a:t>
            </a:r>
          </a:p>
          <a:p>
            <a:r>
              <a:rPr lang="en-US" dirty="0" smtClean="0"/>
              <a:t>Usually deals with univariate data</a:t>
            </a:r>
          </a:p>
          <a:p>
            <a:r>
              <a:rPr lang="en-US" dirty="0" smtClean="0"/>
              <a:t>Not good when dataset have multiple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3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(1)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1143" y="1802170"/>
            <a:ext cx="2882478" cy="2248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03" y="4066996"/>
            <a:ext cx="2882478" cy="2633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881" y="1410637"/>
            <a:ext cx="2779294" cy="2624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581" y="4090198"/>
            <a:ext cx="2800179" cy="2610121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1892543"/>
            <a:ext cx="5028108" cy="27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4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2" y="2207463"/>
            <a:ext cx="8715375" cy="3552825"/>
          </a:xfrm>
        </p:spPr>
      </p:pic>
    </p:spTree>
    <p:extLst>
      <p:ext uri="{BB962C8B-B14F-4D97-AF65-F5344CB8AC3E}">
        <p14:creationId xmlns:p14="http://schemas.microsoft.com/office/powerpoint/2010/main" val="3040399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analysis Flow</a:t>
            </a:r>
            <a:endParaRPr lang="en-US" dirty="0"/>
          </a:p>
        </p:txBody>
      </p:sp>
      <p:pic>
        <p:nvPicPr>
          <p:cNvPr id="4" name="Picture 2" descr="Flowchart of the time series analysis methodology. | Download Scientific  Diagr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348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08320" y="1620526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Series </a:t>
            </a:r>
            <a:r>
              <a:rPr lang="en-US" dirty="0" smtClean="0"/>
              <a:t>Stationarity Identification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Time </a:t>
            </a:r>
            <a:r>
              <a:rPr lang="en-US" dirty="0"/>
              <a:t>Series plot of the series</a:t>
            </a:r>
          </a:p>
          <a:p>
            <a:pPr lvl="1">
              <a:defRPr/>
            </a:pPr>
            <a:r>
              <a:rPr lang="en-US" dirty="0" smtClean="0"/>
              <a:t>Check </a:t>
            </a:r>
            <a:r>
              <a:rPr lang="en-US" dirty="0"/>
              <a:t>for possible </a:t>
            </a:r>
            <a:r>
              <a:rPr lang="en-US" dirty="0" smtClean="0"/>
              <a:t>outliers</a:t>
            </a:r>
          </a:p>
          <a:p>
            <a:pPr lvl="1">
              <a:defRPr/>
            </a:pPr>
            <a:r>
              <a:rPr lang="en-US" dirty="0"/>
              <a:t>Check for the existence of a trend or seasonality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Remove the trend and the seasonal component </a:t>
            </a:r>
            <a:r>
              <a:rPr lang="en-US" dirty="0" smtClean="0"/>
              <a:t>to </a:t>
            </a:r>
            <a:r>
              <a:rPr lang="en-US" dirty="0"/>
              <a:t>get </a:t>
            </a:r>
            <a:r>
              <a:rPr lang="tr-TR" b="1" dirty="0"/>
              <a:t>stationary</a:t>
            </a:r>
            <a:r>
              <a:rPr lang="tr-TR" dirty="0"/>
              <a:t> </a:t>
            </a:r>
            <a:r>
              <a:rPr lang="tr-TR" dirty="0" smtClean="0"/>
              <a:t>residuals</a:t>
            </a: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Estimation </a:t>
            </a:r>
          </a:p>
          <a:p>
            <a:pPr lvl="1">
              <a:defRPr/>
            </a:pPr>
            <a:r>
              <a:rPr lang="en-US" dirty="0" smtClean="0"/>
              <a:t>MME,MLE</a:t>
            </a:r>
            <a:endParaRPr lang="en-US" dirty="0"/>
          </a:p>
          <a:p>
            <a:pPr>
              <a:defRPr/>
            </a:pPr>
            <a:r>
              <a:rPr lang="en-US" dirty="0"/>
              <a:t>Validation</a:t>
            </a:r>
          </a:p>
          <a:p>
            <a:pPr lvl="1">
              <a:defRPr/>
            </a:pPr>
            <a:r>
              <a:rPr lang="en-US" dirty="0"/>
              <a:t>Normality of error terms</a:t>
            </a:r>
          </a:p>
          <a:p>
            <a:pPr lvl="1">
              <a:defRPr/>
            </a:pPr>
            <a:r>
              <a:rPr lang="en-US" dirty="0"/>
              <a:t>Independency of error terms</a:t>
            </a:r>
          </a:p>
          <a:p>
            <a:pPr lvl="1">
              <a:defRPr/>
            </a:pPr>
            <a:r>
              <a:rPr lang="en-US" dirty="0"/>
              <a:t>Constant error variance (Homoscedasticity)</a:t>
            </a:r>
          </a:p>
          <a:p>
            <a:pPr>
              <a:defRPr/>
            </a:pPr>
            <a:r>
              <a:rPr lang="en-US" dirty="0"/>
              <a:t>Forecasting</a:t>
            </a:r>
          </a:p>
          <a:p>
            <a:pPr lvl="1">
              <a:defRPr/>
            </a:pPr>
            <a:r>
              <a:rPr lang="en-US" dirty="0"/>
              <a:t>Exponential smoothing methods</a:t>
            </a:r>
          </a:p>
          <a:p>
            <a:pPr lvl="1">
              <a:defRPr/>
            </a:pPr>
            <a:r>
              <a:rPr lang="en-US" dirty="0"/>
              <a:t>Minimum MSE forecasting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8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Stationarity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742" y="2811576"/>
            <a:ext cx="4598125" cy="3190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296" y="1410985"/>
            <a:ext cx="5190308" cy="49732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1699832"/>
            <a:ext cx="4685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The basic idea of stationarity  is that the probability laws governing the process </a:t>
            </a:r>
            <a:r>
              <a:rPr lang="en-US" altLang="en-US" b="1" dirty="0"/>
              <a:t>do not </a:t>
            </a:r>
            <a:r>
              <a:rPr lang="en-US" altLang="en-US" dirty="0"/>
              <a:t>change with time.</a:t>
            </a:r>
          </a:p>
        </p:txBody>
      </p:sp>
    </p:spTree>
    <p:extLst>
      <p:ext uri="{BB962C8B-B14F-4D97-AF65-F5344CB8AC3E}">
        <p14:creationId xmlns:p14="http://schemas.microsoft.com/office/powerpoint/2010/main" val="155344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Stationarity check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252" y="1314112"/>
            <a:ext cx="5821268" cy="2610868"/>
          </a:xfrm>
          <a:prstGeom prst="rect">
            <a:avLst/>
          </a:prstGeom>
        </p:spPr>
      </p:pic>
      <p:pic>
        <p:nvPicPr>
          <p:cNvPr id="2050" name="Picture 2" descr="ARIMA Model Python Example — Time Series Forecasting | by Cory Maklin | 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52" y="4038327"/>
            <a:ext cx="3173800" cy="213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58" y="3930856"/>
            <a:ext cx="2667234" cy="224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6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time series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08" y="1802170"/>
            <a:ext cx="5582731" cy="3443061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31" y="1497875"/>
            <a:ext cx="2483289" cy="21858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45" y="1354786"/>
            <a:ext cx="2452957" cy="2240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131" y="4039699"/>
            <a:ext cx="2407240" cy="22730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3584" y="4071860"/>
            <a:ext cx="2404104" cy="224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0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tends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938" y="1690688"/>
            <a:ext cx="5263062" cy="3807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89" y="4926460"/>
            <a:ext cx="5566559" cy="1316993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5617"/>
            <a:ext cx="5707349" cy="31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5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708"/>
            <a:ext cx="10515600" cy="1325563"/>
          </a:xfrm>
        </p:spPr>
        <p:txBody>
          <a:bodyPr/>
          <a:lstStyle/>
          <a:p>
            <a:r>
              <a:rPr lang="en-US" dirty="0" smtClean="0"/>
              <a:t>Decomposition and Smoothing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965" y="1362733"/>
            <a:ext cx="5134246" cy="1746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4123985"/>
            <a:ext cx="3561805" cy="1794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65" y="3442819"/>
            <a:ext cx="4267200" cy="523875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633" y="4962442"/>
            <a:ext cx="6318611" cy="11656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97976" y="217842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Done by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subtracting the trend estimates from the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series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. </a:t>
            </a:r>
            <a:endParaRPr lang="en-US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US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D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one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by dividing the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series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by the trend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12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Seasonality 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3477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Seasonality </a:t>
            </a:r>
            <a:endParaRPr lang="en-US" dirty="0"/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838200" y="4336032"/>
            <a:ext cx="10515600" cy="182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83" y="1440178"/>
            <a:ext cx="5501640" cy="38250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1451" y="5249548"/>
            <a:ext cx="8482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Holt-Winter's Additive Method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− When the seasonality is additive in nature.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Holt-Winter’s Multiplicative Method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− When the seasonality is multiplicative in nature.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38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</a:t>
            </a:r>
            <a:r>
              <a:rPr lang="en-US" dirty="0" smtClean="0"/>
              <a:t>l models</a:t>
            </a:r>
            <a:r>
              <a:rPr lang="en-US" dirty="0" smtClean="0"/>
              <a:t> based on erro</a:t>
            </a:r>
            <a:r>
              <a:rPr lang="en-US" dirty="0" smtClean="0"/>
              <a:t>r ,trend, seasonality decomposition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590" y="2323061"/>
            <a:ext cx="4145751" cy="2490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85" y="2416985"/>
            <a:ext cx="2841989" cy="828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59" y="3279298"/>
            <a:ext cx="2455439" cy="765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675" y="3272281"/>
            <a:ext cx="2632750" cy="790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979" y="4282437"/>
            <a:ext cx="2577696" cy="664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095" y="4314764"/>
            <a:ext cx="2643192" cy="7680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79459" y="5183921"/>
            <a:ext cx="795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(“MAM</a:t>
            </a:r>
            <a:r>
              <a:rPr lang="en-US" dirty="0" smtClean="0"/>
              <a:t>”)multiplicative </a:t>
            </a:r>
            <a:r>
              <a:rPr lang="en-US" dirty="0"/>
              <a:t>error, additive trend, and multiplicative </a:t>
            </a:r>
            <a:r>
              <a:rPr lang="en-US" dirty="0" smtClean="0"/>
              <a:t>seasonality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3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352</Words>
  <Application>Microsoft Office PowerPoint</Application>
  <PresentationFormat>Widescreen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</vt:lpstr>
      <vt:lpstr>Calibri</vt:lpstr>
      <vt:lpstr>Calibri Light</vt:lpstr>
      <vt:lpstr>Office Theme</vt:lpstr>
      <vt:lpstr> TIME SERIES ANALYSIS</vt:lpstr>
      <vt:lpstr>Time series analysis Flow</vt:lpstr>
      <vt:lpstr>Stationarity </vt:lpstr>
      <vt:lpstr>Stationarity check</vt:lpstr>
      <vt:lpstr>Components of time series </vt:lpstr>
      <vt:lpstr>Type of tends </vt:lpstr>
      <vt:lpstr>Decomposition and Smoothing</vt:lpstr>
      <vt:lpstr>Seasonality </vt:lpstr>
      <vt:lpstr>Exponential models based on error ,trend, seasonality decomposition</vt:lpstr>
      <vt:lpstr>AR ,MA Modelling</vt:lpstr>
      <vt:lpstr>Different models</vt:lpstr>
      <vt:lpstr>Finding right model</vt:lpstr>
      <vt:lpstr>Model selection using ACF PCF</vt:lpstr>
      <vt:lpstr>ACF and PACF plot</vt:lpstr>
      <vt:lpstr>Arima Model</vt:lpstr>
      <vt:lpstr>ARIMA for seasonal data</vt:lpstr>
      <vt:lpstr>Limitations</vt:lpstr>
      <vt:lpstr>Recap (1)</vt:lpstr>
      <vt:lpstr>Recap (2)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Pradhan</dc:creator>
  <cp:lastModifiedBy>Shivam Pradhan</cp:lastModifiedBy>
  <cp:revision>41</cp:revision>
  <dcterms:created xsi:type="dcterms:W3CDTF">2020-11-15T13:44:43Z</dcterms:created>
  <dcterms:modified xsi:type="dcterms:W3CDTF">2020-11-18T10:51:15Z</dcterms:modified>
</cp:coreProperties>
</file>